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300" r:id="rId6"/>
    <p:sldId id="293" r:id="rId7"/>
    <p:sldId id="308" r:id="rId8"/>
    <p:sldId id="309" r:id="rId9"/>
    <p:sldId id="310" r:id="rId10"/>
    <p:sldId id="305" r:id="rId11"/>
    <p:sldId id="282" r:id="rId12"/>
    <p:sldId id="326" r:id="rId13"/>
    <p:sldId id="329" r:id="rId14"/>
    <p:sldId id="319" r:id="rId15"/>
    <p:sldId id="321" r:id="rId16"/>
    <p:sldId id="335" r:id="rId17"/>
    <p:sldId id="333" r:id="rId18"/>
    <p:sldId id="268" r:id="rId19"/>
    <p:sldId id="271" r:id="rId20"/>
    <p:sldId id="328" r:id="rId21"/>
    <p:sldId id="330" r:id="rId22"/>
    <p:sldId id="317" r:id="rId23"/>
    <p:sldId id="334" r:id="rId24"/>
    <p:sldId id="325" r:id="rId25"/>
    <p:sldId id="331" r:id="rId26"/>
    <p:sldId id="332" r:id="rId27"/>
    <p:sldId id="323"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736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450" autoAdjust="0"/>
  </p:normalViewPr>
  <p:slideViewPr>
    <p:cSldViewPr snapToGrid="0">
      <p:cViewPr>
        <p:scale>
          <a:sx n="39" d="100"/>
          <a:sy n="39" d="100"/>
        </p:scale>
        <p:origin x="1708" y="460"/>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1/18/2024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Firstly, we predicted that income would have a positive correlation with the number of EVs in a given area.</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36303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noticed a couple of important relationships. Our bar graph </a:t>
            </a:r>
            <a:r>
              <a:rPr lang="en-US" sz="1800" dirty="0">
                <a:solidFill>
                  <a:srgbClr val="1F2328"/>
                </a:solidFill>
                <a:effectLst/>
                <a:latin typeface="Segoe UI" panose="020B0502040204020203" pitchFamily="34" charset="0"/>
                <a:ea typeface="Calibri" panose="020F0502020204030204" pitchFamily="34" charset="0"/>
              </a:rPr>
              <a:t>shows the 10 zip codes with the largest Charging Station Percentage of Population. Most notably, any strong correlation between income and charging stations is absent; thus, the initial presumption that “richer” areas would necessarily have more “modern” infrastructure features, in this case charging stations, falls short. 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 </a:t>
            </a:r>
            <a:r>
              <a:rPr lang="en-US" sz="1200" dirty="0">
                <a:solidFill>
                  <a:srgbClr val="1F2328"/>
                </a:solidFill>
                <a:effectLst/>
                <a:latin typeface="Segoe UI" panose="020B0502040204020203" pitchFamily="34" charset="0"/>
                <a:ea typeface="Calibri" panose="020F0502020204030204" pitchFamily="34" charset="0"/>
              </a:rPr>
              <a:t>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48727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Just as gas stations are essential to the infrastructural capacity of traditional vehicles, charging stations play an important role in providing access to EV ownership. As in the prior section, we hypothesized a positive correlation between EV Charging Stations and the Number of EVs in that area, as well as between EV Charging Stations and area Income. Again, we parsed our data points so that our metrics are all per capita and by zip codes. For example, we calculated the EV Charging Stations per capita by presenting the number of them in each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zipcode</a:t>
            </a:r>
            <a:r>
              <a:rPr lang="en-US" sz="1200" dirty="0">
                <a:effectLst/>
                <a:latin typeface="Calibri" panose="020F0502020204030204" pitchFamily="34" charset="0"/>
                <a:ea typeface="Calibri" panose="020F0502020204030204" pitchFamily="34" charset="0"/>
                <a:cs typeface="Times New Roman" panose="02020603050405020304" pitchFamily="18" charset="0"/>
              </a:rPr>
              <a:t> as a percentage of that zip code’s population. Thereby, our results would not be skewed by the reality that larger and more populated areas able to purchase EVs would most likely necessitate more stations.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support this, we graphed the previous slides bar chart showing highest Per Capita Income zip codes vs their Per Capita Charging Stations (%) </a:t>
            </a:r>
            <a:r>
              <a:rPr lang="en-US" sz="1200" dirty="0">
                <a:solidFill>
                  <a:srgbClr val="1F2328"/>
                </a:solidFill>
                <a:effectLst/>
                <a:latin typeface="Segoe UI" panose="020B0502040204020203" pitchFamily="34" charset="0"/>
                <a:ea typeface="Calibri" panose="020F0502020204030204" pitchFamily="34" charset="0"/>
              </a:rPr>
              <a:t>There was no particular correlation noticeable.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22</a:t>
            </a:fld>
            <a:endParaRPr lang="en-US" dirty="0"/>
          </a:p>
        </p:txBody>
      </p:sp>
    </p:spTree>
    <p:extLst>
      <p:ext uri="{BB962C8B-B14F-4D97-AF65-F5344CB8AC3E}">
        <p14:creationId xmlns:p14="http://schemas.microsoft.com/office/powerpoint/2010/main" val="126746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F2328"/>
                </a:solidFill>
                <a:effectLst/>
                <a:latin typeface="Segoe UI" panose="020B0502040204020203" pitchFamily="34" charset="0"/>
                <a:ea typeface="Calibri" panose="020F0502020204030204" pitchFamily="34" charset="0"/>
              </a:rPr>
              <a:t>In fact, when we regressed the two variables, we arrived at a near zero </a:t>
            </a:r>
            <a:r>
              <a:rPr lang="en-US" sz="1800" dirty="0" err="1">
                <a:solidFill>
                  <a:srgbClr val="1F2328"/>
                </a:solidFill>
                <a:effectLst/>
                <a:latin typeface="Segoe UI" panose="020B0502040204020203" pitchFamily="34" charset="0"/>
                <a:ea typeface="Calibri" panose="020F0502020204030204" pitchFamily="34" charset="0"/>
              </a:rPr>
              <a:t>r-value</a:t>
            </a:r>
            <a:r>
              <a:rPr lang="en-US" sz="1800" dirty="0">
                <a:solidFill>
                  <a:srgbClr val="1F2328"/>
                </a:solidFill>
                <a:effectLst/>
                <a:latin typeface="Segoe UI" panose="020B0502040204020203" pitchFamily="34" charset="0"/>
                <a:ea typeface="Calibri" panose="020F0502020204030204" pitchFamily="34" charset="0"/>
              </a:rPr>
              <a:t> of 0.12, denoting a very weak positive correlation.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23</a:t>
            </a:fld>
            <a:endParaRPr lang="en-US" dirty="0"/>
          </a:p>
        </p:txBody>
      </p:sp>
    </p:spTree>
    <p:extLst>
      <p:ext uri="{BB962C8B-B14F-4D97-AF65-F5344CB8AC3E}">
        <p14:creationId xmlns:p14="http://schemas.microsoft.com/office/powerpoint/2010/main" val="327428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Overall, there is a clear positive correlation between ownership of EV by per capita income with r = 0.74</a:t>
            </a:r>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252892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better assess the prevalence of EVs, we identified the ten zip codes with the highest EVs per capita. In short, zip code 98134 leads the state with 18.45% of the population owning EVs, nearly twice that of the second zip code. The general trend showed a rather bifurcated EV per capita count overall, with there being a sizeable gap (of ~6-7%) between the mean top EV per capita zip codes and that of the bottom, all of which reported at less than 0.1% of the population. Thus, we see just how spread out our EV ownership data is across the state, with the urban areas near the coast far outweighing the rest of the state inland.</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15516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majority of our charts breaking data down by zip codes or by county, there is a precipitous drop in EVs outside of these former regions (e.g. King County around Seattle comprises 52% of total EV registrations in the entire Washington state). We must admit, though, that fully understanding this dynamic requires external research to fill in the holes our datasets cannot.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7342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Redmond, WA (in King County), zip code 98052, by sheer volume contains the most EVs by an exponential margin. The 2916 unique EVs registered there is numerically the most of all zip codes and translates to 3.77% of Population Percentage/EVs Per Capita, which is in the top three in the state. When one researches the brick-and-mortar make-up of Redmond, one easily realizes that it is the corporate headquarters of Microsoft—the workers of which would tend to be more technologically “savvy” and likely to be more amenable to EV ownership.</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294140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total, 76.4% of our dataset own Battery Electric Vehicles (BEV), while only 23.6% own Plug-in Hybrid Electric Vehicles (PHEV).  However this alone is not an accurate representation of the population, and we needed to examine further.</a:t>
            </a:r>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1587808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Two types of EVs we have differentiated are Battery Electric Vehicle (BEV) and Plug-in Hybrid Electric Vehicle (PHEV). In general, independent of the make, PHEVs are cheaper relatively to their BEV counterparts. In our charts measuring this relationship, we see that more PHEVs are purchased by a larger range of Median Incomes Per Capita, with the </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median </a:t>
            </a:r>
            <a:r>
              <a:rPr lang="en-US" sz="1800" dirty="0">
                <a:effectLst/>
                <a:latin typeface="Calibri" panose="020F0502020204030204" pitchFamily="34" charset="0"/>
                <a:ea typeface="Calibri" panose="020F0502020204030204" pitchFamily="34" charset="0"/>
                <a:cs typeface="Times New Roman" panose="02020603050405020304" pitchFamily="18" charset="0"/>
              </a:rPr>
              <a:t>income being $50,000 per year versus nearly $60,000 for BEVs. </a:t>
            </a:r>
            <a:r>
              <a:rPr lang="en-US" sz="1800" dirty="0">
                <a:solidFill>
                  <a:srgbClr val="1F2328"/>
                </a:solidFill>
                <a:effectLst/>
                <a:latin typeface="Segoe UI" panose="020B0502040204020203" pitchFamily="34" charset="0"/>
                <a:ea typeface="Calibri" panose="020F0502020204030204" pitchFamily="34" charset="0"/>
              </a:rPr>
              <a:t>Also notable in the BEV box chart, we notice an outlier for BEVs at the $80,000 income level. Causes for this could be anything from spontaneous purchases to a sudden influx extra money, but more analysis and data would be needed to investigate.</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21451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Since we set out to analyze the relationship of income and EV ownerships, we organized all EVs in our original dataset by Make. This allowed us to get a better sense of how luxury brands (i.e. Lexus, Mercedes, Land Rover, etc.) are faring in the EV market. We found a negative correlation between Per Capita Median Income and EV Ownership per Population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r-value</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 -0.26). </a:t>
            </a:r>
            <a:r>
              <a:rPr lang="en-US" sz="1800" dirty="0">
                <a:effectLst/>
                <a:latin typeface="Calibri" panose="020F0502020204030204" pitchFamily="34" charset="0"/>
                <a:ea typeface="Calibri" panose="020F0502020204030204" pitchFamily="34" charset="0"/>
                <a:cs typeface="Times New Roman" panose="02020603050405020304" pitchFamily="18" charset="0"/>
              </a:rPr>
              <a:t>After filtering the outliers, we saw that, while higher income certainly allows for more spending power, the prevalence of expensive luxury EVs seems to be in its seed stage. In other words, because the higher Per Capita Income in an area does not denote that there will be more EVs in that area, there remains speculation as to why the luxury, more costly EV market is so outnumbered compared to cheaper counterparts. This negative slope could also be indicative of general disinterest to buy and/or switch to EV vehicles amongst wealthier populations with traditional gas cars. At the very least, we can conclude that EVs Per Capita are not indicative of the Per Capita Income; rather, we see similar purchasing rates across socioeconomic areas with EVs of different Makes and prices being accessible to all.</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4221749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l" fontAlgn="t">
              <a:spcBef>
                <a:spcPts val="0"/>
              </a:spcBef>
              <a:spcAft>
                <a:spcPts val="0"/>
              </a:spcAft>
            </a:pP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What we also did find, as to be expected, was that, when using the Make of EV as the independent variable, its price/brand is strongly positively correlated to the Median Income Per Capita of the buyer. </a:t>
            </a:r>
            <a:r>
              <a:rPr lang="en-US" sz="1800" b="0" u="none" kern="100" dirty="0">
                <a:solidFill>
                  <a:srgbClr val="1F2328"/>
                </a:solidFill>
                <a:effectLst/>
                <a:latin typeface="Segoe UI" panose="020B0502040204020203" pitchFamily="34" charset="0"/>
                <a:ea typeface="Times New Roman" panose="02020603050405020304" pitchFamily="18" charset="0"/>
                <a:cs typeface="Times New Roman" panose="02020603050405020304" pitchFamily="18" charset="0"/>
              </a:rPr>
              <a:t>W</a:t>
            </a: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e used a bar graph to visualize the correlation between Median Per Capita Income and the specific EV Makes. As one might imagine, we found that Porsche, Land Rover, Volvo, and Audi purchases were the most numerous among those with the highest incomes (all $60,000+ Median Income Per Capita). On the other end of the spectrum, Mitsubishi, Cadillac, and Ford were the EV Makes most bought by those with lowest Median Per Capita Income. We concede that we have not introduced other variables, such as MSRP and Model and Age, here into a multivariable correlation but we feel that our charts illustrate our overall analytical hypotheses. </a:t>
            </a:r>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290631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hite car with a blue background&#10;&#10;Description automatically generated">
            <a:extLst>
              <a:ext uri="{FF2B5EF4-FFF2-40B4-BE49-F238E27FC236}">
                <a16:creationId xmlns:a16="http://schemas.microsoft.com/office/drawing/2014/main" id="{DCAE0D37-E21F-FE7C-0268-EA93E69BD61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24124" b="1"/>
          <a:stretch/>
        </p:blipFill>
        <p:spPr>
          <a:xfrm>
            <a:off x="458724" y="457200"/>
            <a:ext cx="11274552" cy="5943600"/>
          </a:xfrm>
          <a:noFill/>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nchor="b">
            <a:normAutofit fontScale="90000"/>
          </a:bodyPr>
          <a:lstStyle/>
          <a:p>
            <a:r>
              <a:rPr lang="en-US" dirty="0"/>
              <a:t>Washington State Electric Vehicles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3295637"/>
          </a:xfrm>
        </p:spPr>
        <p:txBody>
          <a:bodyPr>
            <a:normAutofit/>
          </a:bodyPr>
          <a:lstStyle/>
          <a:p>
            <a:r>
              <a:rPr lang="en-US" dirty="0"/>
              <a:t>January 2024</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Top Zip Codes for 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8865580" y="2423319"/>
            <a:ext cx="2711165" cy="3200400"/>
          </a:xfrm>
        </p:spPr>
        <p:txBody>
          <a:bodyPr>
            <a:normAutofit/>
          </a:bodyPr>
          <a:lstStyle/>
          <a:p>
            <a:r>
              <a:rPr lang="en-US" sz="1800" dirty="0"/>
              <a:t>Zip code 98134 leads the state with 18.45% of the population owning EV’s</a:t>
            </a:r>
          </a:p>
          <a:p>
            <a:r>
              <a:rPr lang="en-US" sz="1800" dirty="0"/>
              <a:t>There is a sizeable gap (6-7%) between EV ownership by zip codes,  demonstrating how spread-out ownership is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10</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939416BF-1AB5-9524-8D25-BE3C1AE07DB9}"/>
              </a:ext>
            </a:extLst>
          </p:cNvPr>
          <p:cNvPicPr>
            <a:picLocks noChangeAspect="1"/>
          </p:cNvPicPr>
          <p:nvPr/>
        </p:nvPicPr>
        <p:blipFill>
          <a:blip r:embed="rId3"/>
          <a:stretch>
            <a:fillRect/>
          </a:stretch>
        </p:blipFill>
        <p:spPr>
          <a:xfrm>
            <a:off x="1162072" y="1542707"/>
            <a:ext cx="5708681" cy="4675213"/>
          </a:xfrm>
          <a:prstGeom prst="rect">
            <a:avLst/>
          </a:prstGeom>
        </p:spPr>
      </p:pic>
    </p:spTree>
    <p:extLst>
      <p:ext uri="{BB962C8B-B14F-4D97-AF65-F5344CB8AC3E}">
        <p14:creationId xmlns:p14="http://schemas.microsoft.com/office/powerpoint/2010/main" val="278673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County</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a significant drop in EV ownership outside of King County (where Seattle is), although more data would be needed to truly understand this dynamic</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52B2531-A276-4D11-6F38-23DEC4C80AEB}"/>
              </a:ext>
            </a:extLst>
          </p:cNvPr>
          <p:cNvPicPr>
            <a:picLocks noChangeAspect="1"/>
          </p:cNvPicPr>
          <p:nvPr/>
        </p:nvPicPr>
        <p:blipFill>
          <a:blip r:embed="rId3"/>
          <a:stretch>
            <a:fillRect/>
          </a:stretch>
        </p:blipFill>
        <p:spPr>
          <a:xfrm>
            <a:off x="836613" y="1412737"/>
            <a:ext cx="5689819" cy="4943613"/>
          </a:xfrm>
          <a:prstGeom prst="rect">
            <a:avLst/>
          </a:prstGeom>
        </p:spPr>
      </p:pic>
    </p:spTree>
    <p:extLst>
      <p:ext uri="{BB962C8B-B14F-4D97-AF65-F5344CB8AC3E}">
        <p14:creationId xmlns:p14="http://schemas.microsoft.com/office/powerpoint/2010/main" val="81672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City</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12</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432827"/>
            <a:ext cx="2711165" cy="3200400"/>
          </a:xfrm>
          <a:prstGeom prst="rect">
            <a:avLst/>
          </a:prstGeom>
        </p:spPr>
        <p:txBody>
          <a:bodyPr vert="horz" lIns="91440" tIns="45720" rIns="91440" bIns="45720" rtlCol="0">
            <a:no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Redmond, WA (in King County) has the highest EV ownership by far of any city, which is also the headquarters of Microsoft (which could indicate a population that makes a higher income and is more technologically “savvy”)</a:t>
            </a:r>
          </a:p>
        </p:txBody>
      </p:sp>
      <p:pic>
        <p:nvPicPr>
          <p:cNvPr id="3" name="Picture 2">
            <a:extLst>
              <a:ext uri="{FF2B5EF4-FFF2-40B4-BE49-F238E27FC236}">
                <a16:creationId xmlns:a16="http://schemas.microsoft.com/office/drawing/2014/main" id="{F5160AD7-8966-3F2C-4E80-40DD454DAEC5}"/>
              </a:ext>
            </a:extLst>
          </p:cNvPr>
          <p:cNvPicPr>
            <a:picLocks noChangeAspect="1"/>
          </p:cNvPicPr>
          <p:nvPr/>
        </p:nvPicPr>
        <p:blipFill>
          <a:blip r:embed="rId3"/>
          <a:stretch>
            <a:fillRect/>
          </a:stretch>
        </p:blipFill>
        <p:spPr>
          <a:xfrm>
            <a:off x="845574" y="1690688"/>
            <a:ext cx="5471652" cy="4665662"/>
          </a:xfrm>
          <a:prstGeom prst="rect">
            <a:avLst/>
          </a:prstGeom>
        </p:spPr>
      </p:pic>
    </p:spTree>
    <p:extLst>
      <p:ext uri="{BB962C8B-B14F-4D97-AF65-F5344CB8AC3E}">
        <p14:creationId xmlns:p14="http://schemas.microsoft.com/office/powerpoint/2010/main" val="44695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Income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b="0" i="0" dirty="0">
                <a:solidFill>
                  <a:srgbClr val="1D1C1D"/>
                </a:solidFill>
                <a:effectLst/>
              </a:rPr>
              <a:t>First, we addressed that the amount of owned EVs in one zip code could be higher than another simply due to population size. To accommodate for this, our analysis utilizes income per capita &amp; ownership of EVs per capita for each zip code. Next, we plotted this data in a scatterplot and used a linear regression to determine the strength of the correlation between these two variables.</a:t>
            </a:r>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a:bodyPr>
          <a:lstStyle/>
          <a:p>
            <a:r>
              <a:rPr lang="en-US" dirty="0"/>
              <a:t>After analysis we did find that the m</a:t>
            </a:r>
            <a:r>
              <a:rPr lang="en-US" sz="1400" dirty="0"/>
              <a:t>ake of an EV owned strongly positively correlates with median income per capita of buyers. We also found that the majority of EV’s owned per capita and overall are spread across zip codes and counties throughout Washington state.  While most ownership appears to be in King County, more analysis was necessary to get the full picture.</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03099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Two</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197526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BEV and PHEV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While in total, 76.4% of our sample owns Battery Electric Vehicles, and only 23.6% owns Plug-in Hybrid Electric Vehicles, this is not representative of the population in terms of other factors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15</a:t>
            </a:fld>
            <a:endParaRPr lang="en-US" dirty="0">
              <a:solidFill>
                <a:schemeClr val="tx1">
                  <a:lumMod val="65000"/>
                  <a:lumOff val="35000"/>
                </a:schemeClr>
              </a:solidFill>
            </a:endParaRPr>
          </a:p>
        </p:txBody>
      </p:sp>
      <p:pic>
        <p:nvPicPr>
          <p:cNvPr id="11" name="Picture 10">
            <a:extLst>
              <a:ext uri="{FF2B5EF4-FFF2-40B4-BE49-F238E27FC236}">
                <a16:creationId xmlns:a16="http://schemas.microsoft.com/office/drawing/2014/main" id="{95B2DEE3-AFEC-A222-3196-71EF3269F32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7325" r="8026"/>
          <a:stretch/>
        </p:blipFill>
        <p:spPr>
          <a:xfrm>
            <a:off x="356175" y="1620838"/>
            <a:ext cx="8184872" cy="4116387"/>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Ownership by Income</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BEV vs. PHEV</a:t>
            </a:r>
          </a:p>
          <a:p>
            <a:endParaRPr lang="en-US" dirty="0"/>
          </a:p>
        </p:txBody>
      </p:sp>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16</a:t>
            </a:fld>
            <a:endParaRPr lang="en-US" dirty="0">
              <a:solidFill>
                <a:schemeClr val="tx1">
                  <a:lumMod val="65000"/>
                  <a:lumOff val="35000"/>
                </a:schemeClr>
              </a:solidFill>
            </a:endParaRPr>
          </a:p>
        </p:txBody>
      </p:sp>
      <p:pic>
        <p:nvPicPr>
          <p:cNvPr id="14" name="Picture 13">
            <a:extLst>
              <a:ext uri="{FF2B5EF4-FFF2-40B4-BE49-F238E27FC236}">
                <a16:creationId xmlns:a16="http://schemas.microsoft.com/office/drawing/2014/main" id="{BF36B420-6705-B6B7-A762-BB098636730A}"/>
              </a:ext>
            </a:extLst>
          </p:cNvPr>
          <p:cNvPicPr>
            <a:picLocks noChangeAspect="1"/>
          </p:cNvPicPr>
          <p:nvPr/>
        </p:nvPicPr>
        <p:blipFill>
          <a:blip r:embed="rId3"/>
          <a:stretch>
            <a:fillRect/>
          </a:stretch>
        </p:blipFill>
        <p:spPr>
          <a:xfrm>
            <a:off x="436880" y="1903275"/>
            <a:ext cx="5400329" cy="4047451"/>
          </a:xfrm>
          <a:prstGeom prst="rect">
            <a:avLst/>
          </a:prstGeom>
        </p:spPr>
      </p:pic>
      <p:pic>
        <p:nvPicPr>
          <p:cNvPr id="19" name="Picture 18">
            <a:extLst>
              <a:ext uri="{FF2B5EF4-FFF2-40B4-BE49-F238E27FC236}">
                <a16:creationId xmlns:a16="http://schemas.microsoft.com/office/drawing/2014/main" id="{73391DB3-FC90-20FF-5B08-F0C2653FA4BA}"/>
              </a:ext>
            </a:extLst>
          </p:cNvPr>
          <p:cNvPicPr>
            <a:picLocks noChangeAspect="1"/>
          </p:cNvPicPr>
          <p:nvPr/>
        </p:nvPicPr>
        <p:blipFill>
          <a:blip r:embed="rId4"/>
          <a:stretch>
            <a:fillRect/>
          </a:stretch>
        </p:blipFill>
        <p:spPr>
          <a:xfrm>
            <a:off x="6522006" y="1967805"/>
            <a:ext cx="5233114" cy="3883695"/>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FF"/>
                </a:highlight>
              </a:rPr>
              <a:t>EV Make by Median Per Capita Income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a negative correlation between per capita median income and EV ownership by make </a:t>
            </a:r>
            <a:r>
              <a:rPr lang="en-US" sz="1800" dirty="0">
                <a:highlight>
                  <a:srgbClr val="FFFFFF"/>
                </a:highlight>
              </a:rPr>
              <a:t>with r = -0.26</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17</a:t>
            </a:fld>
            <a:endParaRPr lang="en-US" dirty="0">
              <a:solidFill>
                <a:schemeClr val="tx1">
                  <a:lumMod val="65000"/>
                  <a:lumOff val="35000"/>
                </a:schemeClr>
              </a:solidFill>
            </a:endParaRPr>
          </a:p>
        </p:txBody>
      </p:sp>
      <p:pic>
        <p:nvPicPr>
          <p:cNvPr id="6" name="Picture 5">
            <a:extLst>
              <a:ext uri="{FF2B5EF4-FFF2-40B4-BE49-F238E27FC236}">
                <a16:creationId xmlns:a16="http://schemas.microsoft.com/office/drawing/2014/main" id="{B8F657EE-E773-85DA-1BD2-541716995509}"/>
              </a:ext>
            </a:extLst>
          </p:cNvPr>
          <p:cNvPicPr>
            <a:picLocks noChangeAspect="1"/>
          </p:cNvPicPr>
          <p:nvPr/>
        </p:nvPicPr>
        <p:blipFill>
          <a:blip r:embed="rId3"/>
          <a:stretch>
            <a:fillRect/>
          </a:stretch>
        </p:blipFill>
        <p:spPr>
          <a:xfrm>
            <a:off x="1162072" y="1335442"/>
            <a:ext cx="6691971" cy="5157433"/>
          </a:xfrm>
          <a:prstGeom prst="rect">
            <a:avLst/>
          </a:prstGeom>
        </p:spPr>
      </p:pic>
    </p:spTree>
    <p:extLst>
      <p:ext uri="{BB962C8B-B14F-4D97-AF65-F5344CB8AC3E}">
        <p14:creationId xmlns:p14="http://schemas.microsoft.com/office/powerpoint/2010/main" val="609082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Make by Median Income (cont.)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Make of an EV owned strongly positively correlates with median income per capita of buyers, with luxury brands being purchased more often by high-income purchasers.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18</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D43C3AA6-F189-E0A7-944E-2F4B0535DCB8}"/>
              </a:ext>
            </a:extLst>
          </p:cNvPr>
          <p:cNvPicPr>
            <a:picLocks noChangeAspect="1"/>
          </p:cNvPicPr>
          <p:nvPr/>
        </p:nvPicPr>
        <p:blipFill>
          <a:blip r:embed="rId3"/>
          <a:stretch>
            <a:fillRect/>
          </a:stretch>
        </p:blipFill>
        <p:spPr>
          <a:xfrm>
            <a:off x="1157250" y="1460032"/>
            <a:ext cx="5305501" cy="5032843"/>
          </a:xfrm>
          <a:prstGeom prst="rect">
            <a:avLst/>
          </a:prstGeom>
        </p:spPr>
      </p:pic>
    </p:spTree>
    <p:extLst>
      <p:ext uri="{BB962C8B-B14F-4D97-AF65-F5344CB8AC3E}">
        <p14:creationId xmlns:p14="http://schemas.microsoft.com/office/powerpoint/2010/main" val="3327546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Make and Type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All data pulled from the Census API and the cleaned Kaggle EV dataset were grouped by the make and type (PHEV/BEV) of EV. After filtering the data to only show the makes of EV that shows up in more than 10 zip codes we manipulated the data frame into a variety of visualizations.</a:t>
            </a:r>
          </a:p>
          <a:p>
            <a:endParaRPr lang="en-US" noProof="1"/>
          </a:p>
          <a:p>
            <a:endParaRPr lang="en-US" noProof="1"/>
          </a:p>
          <a:p>
            <a:endParaRPr lang="en-US" noProof="1"/>
          </a:p>
          <a:p>
            <a:endParaRPr lang="en-US" noProof="1"/>
          </a:p>
          <a:p>
            <a:endParaRPr lang="en-US"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While the large majority of the total sample appeared to own BEV vehicles as opposed to PHEV, ownership by income showed that the majority of lower income individuals owned PHEV, while higher income individuals are more likely to own BEV. </a:t>
            </a:r>
            <a:r>
              <a:rPr lang="en-US" noProof="1"/>
              <a:t>We did find a negative correlation between per capita median income and EV ownership by make with r = -0.26</a:t>
            </a: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59256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charging a car">
            <a:extLst>
              <a:ext uri="{FF2B5EF4-FFF2-40B4-BE49-F238E27FC236}">
                <a16:creationId xmlns:a16="http://schemas.microsoft.com/office/drawing/2014/main" id="{9A9D24A0-3986-776B-FCFA-05871C07410D}"/>
              </a:ext>
            </a:extLst>
          </p:cNvPr>
          <p:cNvPicPr>
            <a:picLocks noGrp="1" noChangeAspect="1"/>
          </p:cNvPicPr>
          <p:nvPr>
            <p:ph type="pic" sz="quarter" idx="13"/>
          </p:nvPr>
        </p:nvPicPr>
        <p:blipFill rotWithShape="1">
          <a:blip r:embed="rId2"/>
          <a:srcRect t="1312" r="-1" b="1310"/>
          <a:stretch/>
        </p:blipFill>
        <p:spPr>
          <a:xfrm>
            <a:off x="458724" y="390524"/>
            <a:ext cx="11274552" cy="4171951"/>
          </a:xfrm>
          <a:noFill/>
        </p:spPr>
      </p:pic>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2024</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ZA" dirty="0"/>
              <a:t>Washington State Electric Vehicles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2</a:t>
            </a:fld>
            <a:endParaRPr lang="en-ZA"/>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719425" y="4689888"/>
            <a:ext cx="5029200" cy="1371600"/>
          </a:xfrm>
        </p:spPr>
        <p:txBody>
          <a:bodyPr anchor="ctr">
            <a:normAutofit/>
          </a:bodyPr>
          <a:lstStyle/>
          <a:p>
            <a:r>
              <a:rPr lang="en-ZA" dirty="0"/>
              <a:t>Objectives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5090160" y="4745879"/>
            <a:ext cx="6562359" cy="1463040"/>
          </a:xfrm>
        </p:spPr>
        <p:txBody>
          <a:bodyPr anchor="ctr">
            <a:noAutofit/>
          </a:bodyPr>
          <a:lstStyle/>
          <a:p>
            <a:pPr marL="0" marR="0">
              <a:spcBef>
                <a:spcPts val="0"/>
              </a:spcBef>
              <a:spcAft>
                <a:spcPts val="1200"/>
              </a:spcAft>
            </a:pPr>
            <a:r>
              <a:rPr lang="en-US" sz="1400" kern="0" dirty="0">
                <a:solidFill>
                  <a:srgbClr val="1F2328"/>
                </a:solidFill>
                <a:effectLst/>
                <a:ea typeface="Times New Roman" panose="02020603050405020304" pitchFamily="18" charset="0"/>
                <a:cs typeface="Times New Roman" panose="02020603050405020304" pitchFamily="18" charset="0"/>
              </a:rPr>
              <a:t>We are performing an exploratory data analysis (EDA) of electric vehicles (EVs), specifically of what factors (e.g. income) are associated with electric vehicle purchase, how existing infrastructure in an area (e.g. charging stations) provides insight into EV ownership in that area. Other variables we have followed include EV Make and Model, EV Type (BEV vs. PHEV), EV Price and Year, and overall geographic location that may correlate to an increase in EVs. </a:t>
            </a:r>
            <a:endParaRPr lang="en-US" sz="14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339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Three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srcRect l="7242" t="-265" r="50000" b="265"/>
          <a:stretch/>
        </p:blipFill>
        <p:spPr>
          <a:xfrm>
            <a:off x="8600797" y="1718402"/>
            <a:ext cx="2286000" cy="3566160"/>
          </a:xfrm>
        </p:spPr>
      </p:pic>
    </p:spTree>
    <p:extLst>
      <p:ext uri="{BB962C8B-B14F-4D97-AF65-F5344CB8AC3E}">
        <p14:creationId xmlns:p14="http://schemas.microsoft.com/office/powerpoint/2010/main" val="344111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Zip Code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recognizable correlation between income and number of charging stations.  </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2098261-9F68-63DB-C5F6-D8803DB7B9F6}"/>
              </a:ext>
            </a:extLst>
          </p:cNvPr>
          <p:cNvPicPr>
            <a:picLocks noChangeAspect="1"/>
          </p:cNvPicPr>
          <p:nvPr/>
        </p:nvPicPr>
        <p:blipFill>
          <a:blip r:embed="rId3"/>
          <a:stretch>
            <a:fillRect/>
          </a:stretch>
        </p:blipFill>
        <p:spPr>
          <a:xfrm>
            <a:off x="908072" y="1477328"/>
            <a:ext cx="5970248" cy="4672367"/>
          </a:xfrm>
          <a:prstGeom prst="rect">
            <a:avLst/>
          </a:prstGeom>
        </p:spPr>
      </p:pic>
    </p:spTree>
    <p:extLst>
      <p:ext uri="{BB962C8B-B14F-4D97-AF65-F5344CB8AC3E}">
        <p14:creationId xmlns:p14="http://schemas.microsoft.com/office/powerpoint/2010/main" val="34701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Wealthy Zip Codes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obvious correlation between wealthier zip codes and the number of EV charging stations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22</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52E5EE15-DCED-67D2-4396-CD4982EAD6A3}"/>
              </a:ext>
            </a:extLst>
          </p:cNvPr>
          <p:cNvPicPr>
            <a:picLocks noChangeAspect="1"/>
          </p:cNvPicPr>
          <p:nvPr/>
        </p:nvPicPr>
        <p:blipFill>
          <a:blip r:embed="rId3"/>
          <a:stretch>
            <a:fillRect/>
          </a:stretch>
        </p:blipFill>
        <p:spPr>
          <a:xfrm>
            <a:off x="1162072" y="1447383"/>
            <a:ext cx="6132808" cy="4908967"/>
          </a:xfrm>
          <a:prstGeom prst="rect">
            <a:avLst/>
          </a:prstGeom>
        </p:spPr>
      </p:pic>
    </p:spTree>
    <p:extLst>
      <p:ext uri="{BB962C8B-B14F-4D97-AF65-F5344CB8AC3E}">
        <p14:creationId xmlns:p14="http://schemas.microsoft.com/office/powerpoint/2010/main" val="1391223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Income vs. Charging Stations Per Capita</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When we conducted linear regression of number of charging stations vs. income per capita there was a very weak positive correlation of r = 0.12</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23</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24A704E3-6B60-D5FF-3334-6BD695AC5C45}"/>
              </a:ext>
            </a:extLst>
          </p:cNvPr>
          <p:cNvPicPr>
            <a:picLocks noChangeAspect="1"/>
          </p:cNvPicPr>
          <p:nvPr/>
        </p:nvPicPr>
        <p:blipFill>
          <a:blip r:embed="rId3"/>
          <a:stretch>
            <a:fillRect/>
          </a:stretch>
        </p:blipFill>
        <p:spPr>
          <a:xfrm>
            <a:off x="1020714" y="1462088"/>
            <a:ext cx="6279245" cy="4798596"/>
          </a:xfrm>
          <a:prstGeom prst="rect">
            <a:avLst/>
          </a:prstGeom>
        </p:spPr>
      </p:pic>
    </p:spTree>
    <p:extLst>
      <p:ext uri="{BB962C8B-B14F-4D97-AF65-F5344CB8AC3E}">
        <p14:creationId xmlns:p14="http://schemas.microsoft.com/office/powerpoint/2010/main" val="321032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Charging Station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fontScale="92500" lnSpcReduction="10000"/>
          </a:bodyPr>
          <a:lstStyle/>
          <a:p>
            <a:pPr marL="228600" marR="0" algn="l">
              <a:spcBef>
                <a:spcPts val="0"/>
              </a:spcBef>
              <a:spcAft>
                <a:spcPts val="0"/>
              </a:spcAft>
            </a:pPr>
            <a:r>
              <a:rPr lang="en-US" sz="1500" kern="100" dirty="0">
                <a:effectLst/>
                <a:ea typeface="Calibri" panose="020F0502020204030204" pitchFamily="34" charset="0"/>
                <a:cs typeface="Times New Roman" panose="02020603050405020304" pitchFamily="18" charset="0"/>
              </a:rPr>
              <a:t>To determine if there is a correlation between these two factors, our group first obtained a dataset from Transportation.gov listing all public charging EV charging stations in the state of Washington. Next, we ranked the top 10 zip codes according to their population of charging stations and compared those to the top 10 zip codes by EV ownership.</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fontScale="92500"/>
          </a:bodyPr>
          <a:lstStyle/>
          <a:p>
            <a:pPr algn="l"/>
            <a:r>
              <a:rPr lang="en-US" sz="1500" kern="100" dirty="0">
                <a:effectLst/>
                <a:ea typeface="Calibri" panose="020F0502020204030204" pitchFamily="34" charset="0"/>
                <a:cs typeface="Times New Roman" panose="02020603050405020304" pitchFamily="18" charset="0"/>
              </a:rPr>
              <a:t>Surprisingly, of our top 10 zip codes with the most EV ownership, not many also appeared on the list of zip codes with the most charging stations. Upon graphing this data in a scatterplot and calculating a linear regression we get a R-Value of </a:t>
            </a:r>
            <a:r>
              <a:rPr lang="en-US" sz="1500" kern="100" dirty="0">
                <a:ea typeface="Calibri" panose="020F0502020204030204" pitchFamily="34" charset="0"/>
                <a:cs typeface="Times New Roman" panose="02020603050405020304" pitchFamily="18" charset="0"/>
              </a:rPr>
              <a:t>0.12</a:t>
            </a:r>
            <a:r>
              <a:rPr lang="en-US" sz="1500" kern="100" dirty="0">
                <a:effectLst/>
                <a:ea typeface="Calibri" panose="020F0502020204030204" pitchFamily="34" charset="0"/>
                <a:cs typeface="Times New Roman" panose="02020603050405020304" pitchFamily="18" charset="0"/>
              </a:rPr>
              <a:t>. This supports that there is not a strong correlation between the charging stations available in an area and </a:t>
            </a:r>
            <a:r>
              <a:rPr lang="en-US" sz="1500" kern="100">
                <a:effectLst/>
                <a:ea typeface="Calibri" panose="020F0502020204030204" pitchFamily="34" charset="0"/>
                <a:cs typeface="Times New Roman" panose="02020603050405020304" pitchFamily="18" charset="0"/>
              </a:rPr>
              <a:t>per capita income.</a:t>
            </a:r>
            <a:endParaRPr lang="en-US" sz="1500" kern="100" dirty="0">
              <a:effectLst/>
              <a:ea typeface="Calibri" panose="020F0502020204030204" pitchFamily="34" charset="0"/>
              <a:cs typeface="Times New Roman" panose="02020603050405020304" pitchFamily="18" charset="0"/>
            </a:endParaRP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63523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row of white cars with nozzles&#10;&#10;Description automatically generated">
            <a:extLst>
              <a:ext uri="{FF2B5EF4-FFF2-40B4-BE49-F238E27FC236}">
                <a16:creationId xmlns:a16="http://schemas.microsoft.com/office/drawing/2014/main" id="{FA6592E1-F113-F6B9-0E27-DA5B01160451}"/>
              </a:ext>
            </a:extLst>
          </p:cNvPr>
          <p:cNvPicPr>
            <a:picLocks noGrp="1" noChangeAspect="1"/>
          </p:cNvPicPr>
          <p:nvPr>
            <p:ph type="pic" sz="quarter" idx="13"/>
          </p:nvPr>
        </p:nvPicPr>
        <p:blipFill>
          <a:blip r:embed="rId2"/>
          <a:srcRect l="4334" r="4334"/>
          <a:stretch>
            <a:fillRect/>
          </a:stretch>
        </p:blipFill>
        <p:spPr/>
      </p:pic>
      <p:pic>
        <p:nvPicPr>
          <p:cNvPr id="15" name="Picture Placeholder 14" descr="A close-up of a car&#10;&#10;Description automatically generated">
            <a:extLst>
              <a:ext uri="{FF2B5EF4-FFF2-40B4-BE49-F238E27FC236}">
                <a16:creationId xmlns:a16="http://schemas.microsoft.com/office/drawing/2014/main" id="{259F5831-DF8D-C181-26A7-30E85283BAEE}"/>
              </a:ext>
            </a:extLst>
          </p:cNvPr>
          <p:cNvPicPr>
            <a:picLocks noGrp="1" noChangeAspect="1"/>
          </p:cNvPicPr>
          <p:nvPr>
            <p:ph type="pic" sz="quarter" idx="15"/>
          </p:nvPr>
        </p:nvPicPr>
        <p:blipFill>
          <a:blip r:embed="rId3"/>
          <a:srcRect l="10764" r="10764"/>
          <a:stretch>
            <a:fillRect/>
          </a:stretch>
        </p:blipFill>
        <p:spPr/>
      </p:pic>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Ben Comfort</a:t>
            </a:r>
          </a:p>
          <a:p>
            <a:r>
              <a:rPr lang="en-US" dirty="0"/>
              <a:t>Barrett Fudge</a:t>
            </a:r>
          </a:p>
          <a:p>
            <a:r>
              <a:rPr lang="en-US" dirty="0"/>
              <a:t>Charity </a:t>
            </a:r>
            <a:r>
              <a:rPr lang="en-US" dirty="0" err="1"/>
              <a:t>Ovando</a:t>
            </a:r>
            <a:endParaRPr lang="en-US" dirty="0"/>
          </a:p>
          <a:p>
            <a:r>
              <a:rPr lang="en-US" dirty="0"/>
              <a:t>Michael Willis</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2024</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grass&#10;&#10;Description automatically generated">
            <a:extLst>
              <a:ext uri="{FF2B5EF4-FFF2-40B4-BE49-F238E27FC236}">
                <a16:creationId xmlns:a16="http://schemas.microsoft.com/office/drawing/2014/main" id="{98AFFB1A-0635-A413-D7A6-473348429B9B}"/>
              </a:ext>
            </a:extLst>
          </p:cNvPr>
          <p:cNvPicPr>
            <a:picLocks noGrp="1" noChangeAspect="1"/>
          </p:cNvPicPr>
          <p:nvPr>
            <p:ph type="pic" sz="quarter" idx="13"/>
          </p:nvPr>
        </p:nvPicPr>
        <p:blipFill rotWithShape="1">
          <a:blip r:embed="rId2"/>
          <a:srcRect l="26" t="48224" r="-26" b="14276"/>
          <a:stretch/>
        </p:blipFill>
        <p:spPr>
          <a:xfrm>
            <a:off x="3048" y="4309328"/>
            <a:ext cx="12188952" cy="256232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dirty="0"/>
              <a:t>Questions Addressed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dirty="0"/>
              <a:t>Income</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Make and Type</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pPr marR="0" lvl="0">
              <a:lnSpc>
                <a:spcPct val="150000"/>
              </a:lnSpc>
              <a:spcBef>
                <a:spcPts val="0"/>
              </a:spcBef>
              <a:spcAft>
                <a:spcPts val="0"/>
              </a:spcAft>
            </a:pPr>
            <a:r>
              <a:rPr lang="en-US" kern="100" dirty="0">
                <a:ea typeface="Calibri" panose="020F0502020204030204" pitchFamily="34" charset="0"/>
                <a:cs typeface="Times New Roman" panose="02020603050405020304" pitchFamily="18" charset="0"/>
              </a:rPr>
              <a:t>H</a:t>
            </a:r>
            <a:r>
              <a:rPr lang="en-US" kern="100" dirty="0">
                <a:effectLst/>
                <a:ea typeface="Calibri" panose="020F0502020204030204" pitchFamily="34" charset="0"/>
                <a:cs typeface="Times New Roman" panose="02020603050405020304" pitchFamily="18" charset="0"/>
              </a:rPr>
              <a:t>ow does income affect the likelihood of a consumer to own an EV, and does it affect the brand they will tend to purchase?</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dirty="0"/>
              <a:t>What is the ratio of BEV vs PHEV ownership? Does median income make an impact on which of these EV’s or which make of EV one is likely to buy?</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dirty="0"/>
              <a:t>Charging Stations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6" y="4084637"/>
            <a:ext cx="9170005" cy="914400"/>
          </a:xfrm>
        </p:spPr>
        <p:txBody>
          <a:bodyPr/>
          <a:lstStyle/>
          <a:p>
            <a:r>
              <a:rPr lang="en-US" dirty="0"/>
              <a:t>Is there a strong correlation between the number of EV charging stations in an area and EV ownership? Is there a correlation between charging stations and the median per capita income of an area?</a:t>
            </a:r>
          </a:p>
        </p:txBody>
      </p:sp>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dirty="0"/>
              <a:t>2024</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Methodology and 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Population:</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Washington State Electric Vehicle (BEV or PHEV owners)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784240"/>
            <a:ext cx="3931920" cy="338328"/>
          </a:xfrm>
        </p:spPr>
        <p:txBody>
          <a:bodyPr>
            <a:noAutofit/>
          </a:bodyPr>
          <a:lstStyle/>
          <a:p>
            <a:r>
              <a:rPr lang="en-US" dirty="0"/>
              <a:t>Analysis Performed:</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131712"/>
            <a:ext cx="4572000" cy="530352"/>
          </a:xfrm>
        </p:spPr>
        <p:txBody>
          <a:bodyPr/>
          <a:lstStyle/>
          <a:p>
            <a:r>
              <a:rPr lang="en-US" dirty="0"/>
              <a:t>Comparative analysis</a:t>
            </a:r>
          </a:p>
          <a:p>
            <a:r>
              <a:rPr lang="en-US" dirty="0"/>
              <a:t>Per capita medians</a:t>
            </a:r>
          </a:p>
          <a:p>
            <a:r>
              <a:rPr lang="en-US" dirty="0"/>
              <a:t>Linear regression</a:t>
            </a:r>
          </a:p>
          <a:p>
            <a:r>
              <a:rPr lang="en-US" dirty="0"/>
              <a:t>Data Plotting</a:t>
            </a:r>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Sources:</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https://www.kaggle.com/datasets/utkarshx27/electric-vehicle-population-data?resource=download</a:t>
            </a:r>
          </a:p>
          <a:p>
            <a:r>
              <a:rPr lang="en-US" dirty="0"/>
              <a:t>https://data.census.gov/</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Washington State Electric Vehicles</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pic>
        <p:nvPicPr>
          <p:cNvPr id="14" name="Picture Placeholder 13" descr="A blue light on a black background&#10;&#10;Description automatically generated">
            <a:extLst>
              <a:ext uri="{FF2B5EF4-FFF2-40B4-BE49-F238E27FC236}">
                <a16:creationId xmlns:a16="http://schemas.microsoft.com/office/drawing/2014/main" id="{D49323AF-3B3F-B7BD-B8D6-D19B2CD989E6}"/>
              </a:ext>
            </a:extLst>
          </p:cNvPr>
          <p:cNvPicPr>
            <a:picLocks noGrp="1" noChangeAspect="1"/>
          </p:cNvPicPr>
          <p:nvPr>
            <p:ph type="pic" sz="quarter" idx="13"/>
          </p:nvPr>
        </p:nvPicPr>
        <p:blipFill rotWithShape="1">
          <a:blip r:embed="rId2"/>
          <a:srcRect l="10071" r="57648"/>
          <a:stretch/>
        </p:blipFill>
        <p:spPr>
          <a:xfrm>
            <a:off x="0" y="0"/>
            <a:ext cx="6096000" cy="6858000"/>
          </a:xfrm>
        </p:spPr>
      </p:pic>
    </p:spTree>
    <p:extLst>
      <p:ext uri="{BB962C8B-B14F-4D97-AF65-F5344CB8AC3E}">
        <p14:creationId xmlns:p14="http://schemas.microsoft.com/office/powerpoint/2010/main" val="210478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Population</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588253"/>
            <a:ext cx="2286000" cy="457200"/>
          </a:xfrm>
        </p:spPr>
        <p:txBody>
          <a:bodyPr vert="horz" lIns="91440" tIns="45720" rIns="91440" bIns="45720" rtlCol="0" anchor="b">
            <a:normAutofit/>
          </a:bodyPr>
          <a:lstStyle/>
          <a:p>
            <a:r>
              <a:rPr lang="en-ZA" dirty="0"/>
              <a:t>Location</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064170"/>
            <a:ext cx="3401568" cy="1371600"/>
          </a:xfrm>
        </p:spPr>
        <p:txBody>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200" kern="0" dirty="0">
                <a:solidFill>
                  <a:srgbClr val="1F2328"/>
                </a:solidFill>
                <a:effectLst/>
                <a:ea typeface="Times New Roman" panose="02020603050405020304" pitchFamily="18" charset="0"/>
                <a:cs typeface="Times New Roman" panose="02020603050405020304" pitchFamily="18" charset="0"/>
              </a:rPr>
              <a:t>Exploratory data analysis of an electric vehicle population in a certain geographic area. We have chosen, in part due to the region’s particular affinity to electric technological innovation and alternative energy options, to refine our analysis to Washington state.</a:t>
            </a:r>
            <a:endParaRPr lang="en-US" sz="1200" kern="100" dirty="0">
              <a:solidFill>
                <a:srgbClr val="1F2328"/>
              </a:solidFill>
              <a:effectLst/>
              <a:ea typeface="Calibri" panose="020F0502020204030204" pitchFamily="34" charset="0"/>
              <a:cs typeface="Times New Roman" panose="02020603050405020304" pitchFamily="18" charset="0"/>
            </a:endParaRP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539077"/>
            <a:ext cx="2286000" cy="457200"/>
          </a:xfrm>
        </p:spPr>
        <p:txBody>
          <a:bodyPr>
            <a:normAutofit/>
          </a:bodyPr>
          <a:lstStyle/>
          <a:p>
            <a:r>
              <a:rPr lang="en-ZA" dirty="0"/>
              <a:t>Data</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8" y="4014994"/>
            <a:ext cx="3401568" cy="1371600"/>
          </a:xfrm>
        </p:spPr>
        <p:txBody>
          <a:bodyPr/>
          <a:lstStyle/>
          <a:p>
            <a:pPr marL="171450" indent="-171450">
              <a:buFont typeface="Arial" panose="020B0604020202020204" pitchFamily="34" charset="0"/>
              <a:buChar char="•"/>
            </a:pPr>
            <a:r>
              <a:rPr lang="en-US" sz="1200" dirty="0"/>
              <a:t>We have utilized datasets from two sources: a 2023 EV dataset published on Kaggle.com that shows the Battery Electric Vehicles (BEVs) and Plug-in Hybrid Electric Vehicles (PHEVs) that are currently registered through Washington State Department of Licensing (DOL); and U.S. Census Bureau data (agsc5) for 2022, the latest available. The former gives us a dataset of 8340 unique electric vehicles with which to work.</a:t>
            </a:r>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4361746" y="1588253"/>
            <a:ext cx="2286000" cy="457200"/>
          </a:xfrm>
        </p:spPr>
        <p:txBody>
          <a:bodyPr>
            <a:normAutofit/>
          </a:bodyPr>
          <a:lstStyle/>
          <a:p>
            <a:r>
              <a:rPr lang="en-ZA" dirty="0"/>
              <a:t>N = 112,633 </a:t>
            </a:r>
            <a:endParaRPr lang="en-US" dirty="0"/>
          </a:p>
        </p:txBody>
      </p:sp>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20XX</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Washington State Electric Vehicles 2024</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pic>
        <p:nvPicPr>
          <p:cNvPr id="21" name="Picture Placeholder 20" descr="A close up of a white car&#10;&#10;Description automatically generated">
            <a:extLst>
              <a:ext uri="{FF2B5EF4-FFF2-40B4-BE49-F238E27FC236}">
                <a16:creationId xmlns:a16="http://schemas.microsoft.com/office/drawing/2014/main" id="{14542E30-BC67-6B14-F46D-BDD51CDABFD8}"/>
              </a:ext>
            </a:extLst>
          </p:cNvPr>
          <p:cNvPicPr>
            <a:picLocks noGrp="1" noChangeAspect="1"/>
          </p:cNvPicPr>
          <p:nvPr>
            <p:ph type="pic" sz="quarter" idx="13"/>
          </p:nvPr>
        </p:nvPicPr>
        <p:blipFill rotWithShape="1">
          <a:blip r:embed="rId2"/>
          <a:srcRect l="42255" t="-168" r="19571" b="168"/>
          <a:stretch/>
        </p:blipFill>
        <p:spPr>
          <a:xfrm>
            <a:off x="7454384" y="1566525"/>
            <a:ext cx="3401568" cy="3712464"/>
          </a:xfrm>
        </p:spPr>
      </p:pic>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330814" y="1190863"/>
            <a:ext cx="5005466" cy="1325563"/>
          </a:xfrm>
        </p:spPr>
        <p:txBody>
          <a:bodyPr/>
          <a:lstStyle/>
          <a:p>
            <a:r>
              <a:rPr lang="en-US" dirty="0"/>
              <a:t>Key Insights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3330814" y="2265474"/>
            <a:ext cx="6923529" cy="3159125"/>
          </a:xfrm>
        </p:spPr>
        <p:txBody>
          <a:bodyPr vert="horz" lIns="91440" tIns="45720" rIns="91440" bIns="45720" rtlCol="0" anchor="t">
            <a:normAutofit fontScale="92500" lnSpcReduction="20000"/>
          </a:bodyPr>
          <a:lstStyle/>
          <a:p>
            <a:pPr marL="342900" indent="-342900">
              <a:buFont typeface="Arial" panose="020B0604020202020204" pitchFamily="34" charset="0"/>
              <a:buChar char="•"/>
            </a:pPr>
            <a:r>
              <a:rPr lang="en-US" sz="1600" dirty="0">
                <a:latin typeface="+mn-lt"/>
              </a:rPr>
              <a:t>There is a strong positive correlation between ownership of EV by per capita income</a:t>
            </a:r>
          </a:p>
          <a:p>
            <a:pPr marL="342900" indent="-342900">
              <a:buFont typeface="Arial" panose="020B0604020202020204" pitchFamily="34" charset="0"/>
              <a:buChar char="•"/>
            </a:pPr>
            <a:r>
              <a:rPr lang="en-US" sz="1600" dirty="0">
                <a:latin typeface="+mn-lt"/>
              </a:rPr>
              <a:t> EV ownership by zip code is spread out widely, with no discernable correlation found between wealthier zip codes and EV ownership</a:t>
            </a:r>
          </a:p>
          <a:p>
            <a:pPr marL="342900" indent="-342900">
              <a:buFont typeface="Arial" panose="020B0604020202020204" pitchFamily="34" charset="0"/>
              <a:buChar char="•"/>
            </a:pPr>
            <a:r>
              <a:rPr lang="en-US" sz="1600" dirty="0">
                <a:effectLst/>
                <a:highlight>
                  <a:srgbClr val="FFFFFF"/>
                </a:highlight>
                <a:latin typeface="+mn-lt"/>
                <a:ea typeface="Calibri" panose="020F0502020204030204" pitchFamily="34" charset="0"/>
                <a:cs typeface="Times New Roman" panose="02020603050405020304" pitchFamily="18" charset="0"/>
              </a:rPr>
              <a:t>PHEVs are purchased by a larger range of Median Incomes Per Capita, with the median income being $50,000 per year versus nearly $60,000 for BEVs</a:t>
            </a:r>
          </a:p>
          <a:p>
            <a:pPr marL="342900" indent="-342900">
              <a:buFont typeface="Arial" panose="020B0604020202020204" pitchFamily="34" charset="0"/>
              <a:buChar char="•"/>
            </a:pPr>
            <a:r>
              <a:rPr lang="en-US" sz="1600" kern="100" dirty="0">
                <a:solidFill>
                  <a:srgbClr val="55736D"/>
                </a:solidFill>
                <a:latin typeface="+mn-lt"/>
                <a:ea typeface="Times New Roman" panose="02020603050405020304" pitchFamily="18" charset="0"/>
                <a:cs typeface="Times New Roman" panose="02020603050405020304" pitchFamily="18" charset="0"/>
              </a:rPr>
              <a:t>W</a:t>
            </a:r>
            <a:r>
              <a:rPr lang="en-US" sz="1600" b="0" u="none" kern="100" dirty="0">
                <a:solidFill>
                  <a:srgbClr val="55736D"/>
                </a:solidFill>
                <a:effectLst/>
                <a:latin typeface="+mn-lt"/>
                <a:ea typeface="Times New Roman" panose="02020603050405020304" pitchFamily="18" charset="0"/>
                <a:cs typeface="Times New Roman" panose="02020603050405020304" pitchFamily="18" charset="0"/>
              </a:rPr>
              <a:t>hen using the Make of EV as the independent variable, its price/brand is strongly positively correlated to the Median Income Per Capita of the buyer</a:t>
            </a:r>
          </a:p>
          <a:p>
            <a:pPr marL="342900" indent="-342900">
              <a:buFont typeface="Arial" panose="020B0604020202020204" pitchFamily="34" charset="0"/>
              <a:buChar char="•"/>
            </a:pPr>
            <a:r>
              <a:rPr lang="en-US" sz="1700" dirty="0">
                <a:latin typeface="+mn-lt"/>
              </a:rPr>
              <a:t>When we conducted linear regression of number of charging stations vs. income per capita there was a very weak positive correlation of r = 0.12</a:t>
            </a:r>
          </a:p>
          <a:p>
            <a:pPr marL="342900" indent="-342900">
              <a:buFont typeface="Arial" panose="020B0604020202020204" pitchFamily="34" charset="0"/>
              <a:buChar char="•"/>
            </a:pPr>
            <a:endParaRPr lang="en-US" sz="1600" dirty="0">
              <a:solidFill>
                <a:srgbClr val="55736D"/>
              </a:solidFill>
              <a:highlight>
                <a:srgbClr val="FFFFFF"/>
              </a:highlight>
              <a:latin typeface="+mn-lt"/>
            </a:endParaRPr>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2024</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1" name="Picture Placeholder 10">
            <a:extLst>
              <a:ext uri="{FF2B5EF4-FFF2-40B4-BE49-F238E27FC236}">
                <a16:creationId xmlns:a16="http://schemas.microsoft.com/office/drawing/2014/main" id="{4CDC8417-C214-5A44-3647-D40C03746C2A}"/>
              </a:ext>
            </a:extLst>
          </p:cNvPr>
          <p:cNvPicPr>
            <a:picLocks noGrp="1" noChangeAspect="1"/>
          </p:cNvPicPr>
          <p:nvPr>
            <p:ph type="pic" sz="quarter" idx="13"/>
          </p:nvPr>
        </p:nvPicPr>
        <p:blipFill rotWithShape="1">
          <a:blip r:embed="rId2"/>
          <a:srcRect l="49021" r="26103"/>
          <a:stretch/>
        </p:blipFill>
        <p:spPr>
          <a:xfrm>
            <a:off x="256031" y="1062164"/>
            <a:ext cx="2577959" cy="4572000"/>
          </a:xfrm>
        </p:spPr>
      </p:pic>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row of cars with wires plugged into a charging station">
            <a:extLst>
              <a:ext uri="{FF2B5EF4-FFF2-40B4-BE49-F238E27FC236}">
                <a16:creationId xmlns:a16="http://schemas.microsoft.com/office/drawing/2014/main" id="{6C38B058-F2A2-15AA-EA27-6E35A2A2FC60}"/>
              </a:ext>
            </a:extLst>
          </p:cNvPr>
          <p:cNvPicPr>
            <a:picLocks noGrp="1" noChangeAspect="1"/>
          </p:cNvPicPr>
          <p:nvPr>
            <p:ph type="pic" sz="quarter" idx="13"/>
          </p:nvPr>
        </p:nvPicPr>
        <p:blipFill rotWithShape="1">
          <a:blip r:embed="rId2"/>
          <a:srcRect r="-1" b="5861"/>
          <a:stretch/>
        </p:blipFill>
        <p:spPr>
          <a:xfrm>
            <a:off x="458724" y="457200"/>
            <a:ext cx="11274552" cy="5943600"/>
          </a:xfrm>
          <a:noFill/>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normAutofit/>
          </a:bodyPr>
          <a:lstStyle/>
          <a:p>
            <a:r>
              <a:rPr lang="en-US" dirty="0"/>
              <a:t>In-Depth Analysis</a:t>
            </a:r>
          </a:p>
        </p:txBody>
      </p:sp>
    </p:spTree>
    <p:extLst>
      <p:ext uri="{BB962C8B-B14F-4D97-AF65-F5344CB8AC3E}">
        <p14:creationId xmlns:p14="http://schemas.microsoft.com/office/powerpoint/2010/main" val="239376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One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495300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3"/>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4">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5">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347745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FF"/>
                </a:highlight>
              </a:rPr>
              <a:t>Ownership by Income</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9</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505075"/>
            <a:ext cx="2711165" cy="3200400"/>
          </a:xfrm>
          <a:prstGeom prst="rect">
            <a:avLst/>
          </a:prstGeom>
        </p:spPr>
        <p:txBody>
          <a:bodyPr vert="horz" lIns="91440" tIns="45720" rIns="91440" bIns="45720" rtlCol="0">
            <a:norm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Overall, there is a clear positive correlation between ownership of EV by per capita income with r = 0.74</a:t>
            </a:r>
          </a:p>
        </p:txBody>
      </p:sp>
      <p:pic>
        <p:nvPicPr>
          <p:cNvPr id="7" name="Picture 6">
            <a:extLst>
              <a:ext uri="{FF2B5EF4-FFF2-40B4-BE49-F238E27FC236}">
                <a16:creationId xmlns:a16="http://schemas.microsoft.com/office/drawing/2014/main" id="{5907722A-73BF-2A57-98AC-0C642192BFAC}"/>
              </a:ext>
            </a:extLst>
          </p:cNvPr>
          <p:cNvPicPr>
            <a:picLocks noChangeAspect="1"/>
          </p:cNvPicPr>
          <p:nvPr/>
        </p:nvPicPr>
        <p:blipFill>
          <a:blip r:embed="rId3"/>
          <a:stretch>
            <a:fillRect/>
          </a:stretch>
        </p:blipFill>
        <p:spPr>
          <a:xfrm>
            <a:off x="895986" y="1490743"/>
            <a:ext cx="6310947" cy="4865607"/>
          </a:xfrm>
          <a:prstGeom prst="rect">
            <a:avLst/>
          </a:prstGeom>
        </p:spPr>
      </p:pic>
    </p:spTree>
    <p:extLst>
      <p:ext uri="{BB962C8B-B14F-4D97-AF65-F5344CB8AC3E}">
        <p14:creationId xmlns:p14="http://schemas.microsoft.com/office/powerpoint/2010/main" val="3983144959"/>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B935DE4F-C654-46B5-9D7A-C349B80D2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{A9AC8CDF-418D-4C45-BA34-F78968D18A6B}tf66722518_win32</Template>
  <TotalTime>1824</TotalTime>
  <Words>2739</Words>
  <Application>Microsoft Office PowerPoint</Application>
  <PresentationFormat>Widescreen</PresentationFormat>
  <Paragraphs>199</Paragraphs>
  <Slides>25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Bodoni MT</vt:lpstr>
      <vt:lpstr>Calibri</vt:lpstr>
      <vt:lpstr>Calibri Light</vt:lpstr>
      <vt:lpstr>Segoe UI</vt:lpstr>
      <vt:lpstr>Source Sans Pro Light</vt:lpstr>
      <vt:lpstr>Symbol</vt:lpstr>
      <vt:lpstr>Times New Roman</vt:lpstr>
      <vt:lpstr>Custom</vt:lpstr>
      <vt:lpstr>Washington State Electric Vehicles</vt:lpstr>
      <vt:lpstr>Objectives</vt:lpstr>
      <vt:lpstr>Questions Addressed</vt:lpstr>
      <vt:lpstr>Methodology and Sources</vt:lpstr>
      <vt:lpstr>Population</vt:lpstr>
      <vt:lpstr>Key Insights</vt:lpstr>
      <vt:lpstr>In-Depth Analysis</vt:lpstr>
      <vt:lpstr>Section One</vt:lpstr>
      <vt:lpstr>Ownership by Income</vt:lpstr>
      <vt:lpstr>Top Zip Codes for EV Ownership</vt:lpstr>
      <vt:lpstr>Ownership by County</vt:lpstr>
      <vt:lpstr>Ownership by City</vt:lpstr>
      <vt:lpstr>Income - Notes</vt:lpstr>
      <vt:lpstr>Section Two</vt:lpstr>
      <vt:lpstr>BEV and PHEV Ownership</vt:lpstr>
      <vt:lpstr>Ownership by Income</vt:lpstr>
      <vt:lpstr>EV Make by Median Per Capita Income</vt:lpstr>
      <vt:lpstr>Make by Median Income (cont.)</vt:lpstr>
      <vt:lpstr>Make and Type - Notes</vt:lpstr>
      <vt:lpstr>Section Three</vt:lpstr>
      <vt:lpstr>Charging Stations by Zip Code</vt:lpstr>
      <vt:lpstr>Charging Stations by Wealthy Zip Codes</vt:lpstr>
      <vt:lpstr>Income vs. Charging Stations Per Capita</vt:lpstr>
      <vt:lpstr>Charging Station - Notes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Washington State Electric Vehicles</dc:title>
  <dc:creator>Charity Jackson</dc:creator>
  <cp:lastModifiedBy>Charity Jackson</cp:lastModifiedBy>
  <cp:revision>11</cp:revision>
  <dcterms:created xsi:type="dcterms:W3CDTF">2024-01-15T20:22:32Z</dcterms:created>
  <dcterms:modified xsi:type="dcterms:W3CDTF">2024-01-19T00:21:16Z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